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93" r:id="rId4"/>
    <p:sldId id="290" r:id="rId5"/>
    <p:sldId id="287" r:id="rId6"/>
    <p:sldId id="263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3200" b="1" dirty="0" smtClean="0">
                <a:latin typeface="Perpetua" panose="02020502060401020303" pitchFamily="18" charset="0"/>
              </a:rPr>
              <a:t>Overview</a:t>
            </a:r>
            <a:endParaRPr lang="en-GB" sz="3200" b="1" dirty="0">
              <a:latin typeface="Perpetua" panose="020205020604010203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6" t="13440" r="15010" b="11377"/>
          <a:stretch/>
        </p:blipFill>
        <p:spPr bwMode="auto">
          <a:xfrm>
            <a:off x="7767587" y="3534028"/>
            <a:ext cx="3586213" cy="2425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 Analysis and </a:t>
            </a:r>
            <a:r>
              <a:rPr lang="en-GB" b="1" dirty="0" smtClean="0">
                <a:latin typeface="Perpetua" panose="02020502060401020303" pitchFamily="18" charset="0"/>
              </a:rPr>
              <a:t>Design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What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is required in a typical software development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project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?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Many students who take a programming class think that programming is </a:t>
            </a:r>
            <a:r>
              <a:rPr lang="en-GB" dirty="0" smtClean="0">
                <a:latin typeface="Perpetua" panose="02020502060401020303" pitchFamily="18" charset="0"/>
              </a:rPr>
              <a:t>all you </a:t>
            </a:r>
            <a:r>
              <a:rPr lang="en-GB" dirty="0">
                <a:latin typeface="Perpetua" panose="02020502060401020303" pitchFamily="18" charset="0"/>
              </a:rPr>
              <a:t>need to develop software and deploy a </a:t>
            </a:r>
            <a:r>
              <a:rPr lang="en-GB" dirty="0" smtClean="0">
                <a:latin typeface="Perpetua" panose="02020502060401020303" pitchFamily="18" charset="0"/>
              </a:rPr>
              <a:t>system.</a:t>
            </a:r>
          </a:p>
          <a:p>
            <a:r>
              <a:rPr lang="en-GB" dirty="0">
                <a:latin typeface="Perpetua" panose="02020502060401020303" pitchFamily="18" charset="0"/>
              </a:rPr>
              <a:t>Many skills are required of a systems analyst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“soft” skills as interviewing and talking to users as well as such “hard” (</a:t>
            </a:r>
            <a:r>
              <a:rPr lang="en-GB" dirty="0" smtClean="0">
                <a:latin typeface="Perpetua" panose="02020502060401020303" pitchFamily="18" charset="0"/>
              </a:rPr>
              <a:t>more technical</a:t>
            </a:r>
            <a:r>
              <a:rPr lang="en-GB" dirty="0">
                <a:latin typeface="Perpetua" panose="02020502060401020303" pitchFamily="18" charset="0"/>
              </a:rPr>
              <a:t>) skills as detailing specifications and designing </a:t>
            </a:r>
            <a:r>
              <a:rPr lang="en-GB" dirty="0" smtClean="0">
                <a:latin typeface="Perpetua" panose="02020502060401020303" pitchFamily="18" charset="0"/>
              </a:rPr>
              <a:t>solutions</a:t>
            </a:r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80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UML </a:t>
            </a:r>
            <a:r>
              <a:rPr lang="en-GB" b="1" dirty="0" smtClean="0">
                <a:latin typeface="Perpetua" panose="02020502060401020303" pitchFamily="18" charset="0"/>
              </a:rPr>
              <a:t>Graphical </a:t>
            </a:r>
            <a:r>
              <a:rPr lang="en-GB" b="1" dirty="0">
                <a:latin typeface="Perpetua" panose="02020502060401020303" pitchFamily="18" charset="0"/>
              </a:rPr>
              <a:t>M</a:t>
            </a:r>
            <a:r>
              <a:rPr lang="en-GB" b="1" dirty="0" smtClean="0">
                <a:latin typeface="Perpetua" panose="02020502060401020303" pitchFamily="18" charset="0"/>
              </a:rPr>
              <a:t>odels</a:t>
            </a:r>
            <a:endParaRPr lang="en-GB" b="1" dirty="0">
              <a:solidFill>
                <a:srgbClr val="C0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Six core processes required in the development of any new system:</a:t>
            </a:r>
          </a:p>
          <a:p>
            <a:endParaRPr lang="en-GB" b="1" i="1" dirty="0">
              <a:latin typeface="Perpetua" panose="02020502060401020303" pitchFamily="18" charset="0"/>
            </a:endParaRPr>
          </a:p>
          <a:p>
            <a:pPr marL="0" indent="0">
              <a:buNone/>
            </a:pPr>
            <a:r>
              <a:rPr lang="en-GB" i="1" dirty="0">
                <a:latin typeface="Perpetua" panose="02020502060401020303" pitchFamily="18" charset="0"/>
              </a:rPr>
              <a:t>1. Identify the problem or need.</a:t>
            </a:r>
          </a:p>
          <a:p>
            <a:pPr marL="0" indent="0">
              <a:buNone/>
            </a:pPr>
            <a:r>
              <a:rPr lang="en-GB" i="1" dirty="0">
                <a:latin typeface="Perpetua" panose="02020502060401020303" pitchFamily="18" charset="0"/>
              </a:rPr>
              <a:t>2. Plan and monitor the project—what to do, how to do it, and who does it.</a:t>
            </a:r>
          </a:p>
          <a:p>
            <a:pPr marL="0" indent="0">
              <a:buNone/>
            </a:pPr>
            <a:r>
              <a:rPr lang="en-GB" i="1" dirty="0">
                <a:latin typeface="Perpetua" panose="02020502060401020303" pitchFamily="18" charset="0"/>
              </a:rPr>
              <a:t>3. Discover and understand the details of the problem or the need.</a:t>
            </a:r>
          </a:p>
          <a:p>
            <a:pPr marL="0" indent="0">
              <a:buNone/>
            </a:pPr>
            <a:r>
              <a:rPr lang="en-GB" i="1" dirty="0">
                <a:latin typeface="Perpetua" panose="02020502060401020303" pitchFamily="18" charset="0"/>
              </a:rPr>
              <a:t>4. Design the system components that solve the problem or satisfy the need.</a:t>
            </a:r>
          </a:p>
          <a:p>
            <a:pPr marL="0" indent="0">
              <a:buNone/>
            </a:pPr>
            <a:r>
              <a:rPr lang="en-GB" i="1" dirty="0">
                <a:latin typeface="Perpetua" panose="02020502060401020303" pitchFamily="18" charset="0"/>
              </a:rPr>
              <a:t>5. Build, test, and integrate system components.</a:t>
            </a:r>
          </a:p>
          <a:p>
            <a:pPr marL="0" indent="0">
              <a:buNone/>
            </a:pPr>
            <a:r>
              <a:rPr lang="en-GB" i="1" dirty="0">
                <a:latin typeface="Perpetua" panose="02020502060401020303" pitchFamily="18" charset="0"/>
              </a:rPr>
              <a:t>6. Complete system tests and then deploy the solution.</a:t>
            </a:r>
            <a:endParaRPr lang="en-GB" dirty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 smtClean="0">
              <a:latin typeface="Perpetua" panose="02020502060401020303" pitchFamily="18" charset="0"/>
            </a:endParaRP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86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 Analysis and </a:t>
            </a:r>
            <a:r>
              <a:rPr lang="en-GB" b="1" dirty="0" smtClean="0">
                <a:latin typeface="Perpetua" panose="02020502060401020303" pitchFamily="18" charset="0"/>
              </a:rPr>
              <a:t>Design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Computers are everywhere </a:t>
            </a:r>
            <a:r>
              <a:rPr lang="en-GB" dirty="0" smtClean="0">
                <a:latin typeface="Perpetua" panose="02020502060401020303" pitchFamily="18" charset="0"/>
              </a:rPr>
              <a:t>today!!!</a:t>
            </a:r>
            <a:endParaRPr lang="en-GB" b="1" i="1" dirty="0" smtClean="0">
              <a:solidFill>
                <a:srgbClr val="0070C0"/>
              </a:solidFill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Computer application: </a:t>
            </a:r>
            <a:r>
              <a:rPr lang="en-GB" dirty="0" smtClean="0">
                <a:latin typeface="Perpetua" panose="02020502060401020303" pitchFamily="18" charset="0"/>
              </a:rPr>
              <a:t>is </a:t>
            </a:r>
            <a:r>
              <a:rPr lang="en-GB" dirty="0">
                <a:latin typeface="Perpetua" panose="02020502060401020303" pitchFamily="18" charset="0"/>
              </a:rPr>
              <a:t>a computer software program that executes on a computing device to </a:t>
            </a:r>
            <a:r>
              <a:rPr lang="en-GB" dirty="0" smtClean="0">
                <a:latin typeface="Perpetua" panose="02020502060401020303" pitchFamily="18" charset="0"/>
              </a:rPr>
              <a:t>carry out </a:t>
            </a:r>
            <a:r>
              <a:rPr lang="en-GB" dirty="0">
                <a:latin typeface="Perpetua" panose="02020502060401020303" pitchFamily="18" charset="0"/>
              </a:rPr>
              <a:t>a specific function or set of related </a:t>
            </a:r>
            <a:r>
              <a:rPr lang="en-GB" dirty="0" smtClean="0">
                <a:latin typeface="Perpetua" panose="02020502060401020303" pitchFamily="18" charset="0"/>
              </a:rPr>
              <a:t>functions.</a:t>
            </a:r>
          </a:p>
          <a:p>
            <a:r>
              <a:rPr lang="en-GB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Example…..</a:t>
            </a:r>
          </a:p>
          <a:p>
            <a:pPr marL="0" indent="0">
              <a:buNone/>
            </a:pPr>
            <a:endParaRPr lang="en-GB" sz="1100" dirty="0" smtClean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Information system: </a:t>
            </a:r>
            <a:r>
              <a:rPr lang="en-GB" dirty="0">
                <a:latin typeface="Perpetua" panose="02020502060401020303" pitchFamily="18" charset="0"/>
              </a:rPr>
              <a:t>is a set of interrelated computer components that collects</a:t>
            </a:r>
            <a:r>
              <a:rPr lang="en-GB" dirty="0" smtClean="0">
                <a:latin typeface="Perpetua" panose="02020502060401020303" pitchFamily="18" charset="0"/>
              </a:rPr>
              <a:t>, processes</a:t>
            </a:r>
            <a:r>
              <a:rPr lang="en-GB" dirty="0">
                <a:latin typeface="Perpetua" panose="02020502060401020303" pitchFamily="18" charset="0"/>
              </a:rPr>
              <a:t>, stores (usually in a database), and provides as output the </a:t>
            </a:r>
            <a:r>
              <a:rPr lang="en-GB" dirty="0" smtClean="0">
                <a:latin typeface="Perpetua" panose="02020502060401020303" pitchFamily="18" charset="0"/>
              </a:rPr>
              <a:t>information needed </a:t>
            </a:r>
            <a:r>
              <a:rPr lang="en-GB" dirty="0">
                <a:latin typeface="Perpetua" panose="02020502060401020303" pitchFamily="18" charset="0"/>
              </a:rPr>
              <a:t>to complete business </a:t>
            </a:r>
            <a:r>
              <a:rPr lang="en-GB" dirty="0" smtClean="0">
                <a:latin typeface="Perpetua" panose="02020502060401020303" pitchFamily="18" charset="0"/>
              </a:rPr>
              <a:t>tasks.</a:t>
            </a: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8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Systems Development Life Cycle (SDLC)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Identifies all the </a:t>
            </a:r>
            <a:r>
              <a:rPr lang="en-GB" dirty="0">
                <a:latin typeface="Perpetua" panose="02020502060401020303" pitchFamily="18" charset="0"/>
              </a:rPr>
              <a:t>activities required to build, launch, and maintain an information system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0" indent="0">
              <a:buNone/>
            </a:pP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>
                <a:latin typeface="Perpetua" panose="02020502060401020303" pitchFamily="18" charset="0"/>
              </a:rPr>
              <a:t>SDLC includes all the activities that are part of systems analysis</a:t>
            </a:r>
            <a:r>
              <a:rPr lang="en-GB" dirty="0" smtClean="0">
                <a:latin typeface="Perpetua" panose="02020502060401020303" pitchFamily="18" charset="0"/>
              </a:rPr>
              <a:t>, systems </a:t>
            </a:r>
            <a:r>
              <a:rPr lang="en-GB" dirty="0">
                <a:latin typeface="Perpetua" panose="02020502060401020303" pitchFamily="18" charset="0"/>
              </a:rPr>
              <a:t>design, programming, testing, and maintaining the system.</a:t>
            </a:r>
            <a:endParaRPr lang="en-GB" dirty="0" smtClean="0">
              <a:latin typeface="Perpetua" panose="02020502060401020303" pitchFamily="18" charset="0"/>
            </a:endParaRPr>
          </a:p>
          <a:p>
            <a:endParaRPr lang="en-GB" dirty="0" smtClean="0">
              <a:latin typeface="Perpetua" panose="02020502060401020303" pitchFamily="18" charset="0"/>
            </a:endParaRPr>
          </a:p>
          <a:p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5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Information </a:t>
            </a:r>
            <a:r>
              <a:rPr lang="en-GB" b="1" dirty="0">
                <a:latin typeface="Perpetua" panose="02020502060401020303" pitchFamily="18" charset="0"/>
              </a:rPr>
              <a:t>systems development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Perpetua" panose="02020502060401020303" pitchFamily="18" charset="0"/>
              </a:rPr>
              <a:t>T</a:t>
            </a:r>
            <a:r>
              <a:rPr lang="en-GB" dirty="0" smtClean="0">
                <a:latin typeface="Perpetua" panose="02020502060401020303" pitchFamily="18" charset="0"/>
              </a:rPr>
              <a:t>he </a:t>
            </a:r>
            <a:r>
              <a:rPr lang="en-GB" dirty="0">
                <a:latin typeface="Perpetua" panose="02020502060401020303" pitchFamily="18" charset="0"/>
              </a:rPr>
              <a:t>actual approach </a:t>
            </a:r>
            <a:r>
              <a:rPr lang="en-GB" dirty="0" smtClean="0">
                <a:latin typeface="Perpetua" panose="02020502060401020303" pitchFamily="18" charset="0"/>
              </a:rPr>
              <a:t>used to </a:t>
            </a:r>
            <a:r>
              <a:rPr lang="en-GB" dirty="0">
                <a:latin typeface="Perpetua" panose="02020502060401020303" pitchFamily="18" charset="0"/>
              </a:rPr>
              <a:t>develop a particular information system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>
                <a:latin typeface="Perpetua" panose="02020502060401020303" pitchFamily="18" charset="0"/>
              </a:rPr>
              <a:t>Most information systems you </a:t>
            </a:r>
            <a:r>
              <a:rPr lang="en-GB" dirty="0" smtClean="0">
                <a:latin typeface="Perpetua" panose="02020502060401020303" pitchFamily="18" charset="0"/>
              </a:rPr>
              <a:t>will develop </a:t>
            </a:r>
            <a:r>
              <a:rPr lang="en-GB" dirty="0">
                <a:latin typeface="Perpetua" panose="02020502060401020303" pitchFamily="18" charset="0"/>
              </a:rPr>
              <a:t>are </a:t>
            </a:r>
            <a:r>
              <a:rPr lang="en-GB" dirty="0" smtClean="0">
                <a:latin typeface="Perpetua" panose="02020502060401020303" pitchFamily="18" charset="0"/>
              </a:rPr>
              <a:t>built </a:t>
            </a:r>
            <a:r>
              <a:rPr lang="en-GB" dirty="0">
                <a:latin typeface="Perpetua" panose="02020502060401020303" pitchFamily="18" charset="0"/>
              </a:rPr>
              <a:t>to solve organizational problems, which </a:t>
            </a:r>
            <a:r>
              <a:rPr lang="en-GB" dirty="0" smtClean="0">
                <a:latin typeface="Perpetua" panose="02020502060401020303" pitchFamily="18" charset="0"/>
              </a:rPr>
              <a:t>are usually </a:t>
            </a:r>
            <a:r>
              <a:rPr lang="en-GB" dirty="0">
                <a:latin typeface="Perpetua" panose="02020502060401020303" pitchFamily="18" charset="0"/>
              </a:rPr>
              <a:t>very complex, thus making it difficult to plan and execute a </a:t>
            </a:r>
            <a:r>
              <a:rPr lang="en-GB" dirty="0" smtClean="0">
                <a:latin typeface="Perpetua" panose="02020502060401020303" pitchFamily="18" charset="0"/>
              </a:rPr>
              <a:t>development project.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In </a:t>
            </a:r>
            <a:r>
              <a:rPr lang="en-GB" dirty="0">
                <a:latin typeface="Perpetua" panose="02020502060401020303" pitchFamily="18" charset="0"/>
              </a:rPr>
              <a:t>fact, many projects end up being much larger than </a:t>
            </a:r>
            <a:r>
              <a:rPr lang="en-GB" dirty="0" smtClean="0">
                <a:latin typeface="Perpetua" panose="02020502060401020303" pitchFamily="18" charset="0"/>
              </a:rPr>
              <a:t>expected often </a:t>
            </a:r>
            <a:r>
              <a:rPr lang="en-GB" dirty="0">
                <a:latin typeface="Perpetua" panose="02020502060401020303" pitchFamily="18" charset="0"/>
              </a:rPr>
              <a:t>resulting in late deliveries that are over budget.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2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Information </a:t>
            </a:r>
            <a:r>
              <a:rPr lang="en-GB" b="1" dirty="0">
                <a:latin typeface="Perpetua" panose="02020502060401020303" pitchFamily="18" charset="0"/>
              </a:rPr>
              <a:t>systems development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During </a:t>
            </a:r>
            <a:r>
              <a:rPr lang="en-GB" dirty="0">
                <a:latin typeface="Perpetua" panose="02020502060401020303" pitchFamily="18" charset="0"/>
              </a:rPr>
              <a:t>the last 10 years</a:t>
            </a:r>
            <a:r>
              <a:rPr lang="en-GB" dirty="0" smtClean="0">
                <a:latin typeface="Perpetua" panose="02020502060401020303" pitchFamily="18" charset="0"/>
              </a:rPr>
              <a:t>, several </a:t>
            </a:r>
            <a:r>
              <a:rPr lang="en-GB" dirty="0">
                <a:latin typeface="Perpetua" panose="02020502060401020303" pitchFamily="18" charset="0"/>
              </a:rPr>
              <a:t>new information systems development processes have been developed </a:t>
            </a:r>
            <a:r>
              <a:rPr lang="en-GB" dirty="0" smtClean="0">
                <a:latin typeface="Perpetua" panose="02020502060401020303" pitchFamily="18" charset="0"/>
              </a:rPr>
              <a:t>to enhance </a:t>
            </a:r>
            <a:r>
              <a:rPr lang="en-GB" dirty="0">
                <a:latin typeface="Perpetua" panose="02020502060401020303" pitchFamily="18" charset="0"/>
              </a:rPr>
              <a:t>project </a:t>
            </a:r>
            <a:r>
              <a:rPr lang="en-GB" dirty="0" smtClean="0">
                <a:latin typeface="Perpetua" panose="02020502060401020303" pitchFamily="18" charset="0"/>
              </a:rPr>
              <a:t>success.</a:t>
            </a:r>
          </a:p>
          <a:p>
            <a:r>
              <a:rPr lang="en-GB" dirty="0">
                <a:latin typeface="Perpetua" panose="02020502060401020303" pitchFamily="18" charset="0"/>
              </a:rPr>
              <a:t>One of the newer and more effective ones is </a:t>
            </a:r>
            <a:r>
              <a:rPr lang="en-GB" dirty="0" smtClean="0">
                <a:latin typeface="Perpetua" panose="02020502060401020303" pitchFamily="18" charset="0"/>
              </a:rPr>
              <a:t>called </a:t>
            </a:r>
            <a:r>
              <a:rPr lang="en-GB" b="1" i="1" dirty="0" smtClean="0">
                <a:solidFill>
                  <a:srgbClr val="C00000"/>
                </a:solidFill>
                <a:latin typeface="Perpetua" panose="02020502060401020303" pitchFamily="18" charset="0"/>
              </a:rPr>
              <a:t>Agile </a:t>
            </a:r>
            <a:r>
              <a:rPr lang="en-GB" b="1" i="1" dirty="0">
                <a:solidFill>
                  <a:srgbClr val="C00000"/>
                </a:solidFill>
                <a:latin typeface="Perpetua" panose="02020502060401020303" pitchFamily="18" charset="0"/>
              </a:rPr>
              <a:t>Development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Neither team </a:t>
            </a:r>
            <a:r>
              <a:rPr lang="en-GB" dirty="0">
                <a:latin typeface="Perpetua" panose="02020502060401020303" pitchFamily="18" charset="0"/>
              </a:rPr>
              <a:t>members nor the user completely understands the problems and </a:t>
            </a:r>
            <a:r>
              <a:rPr lang="en-GB" dirty="0" smtClean="0">
                <a:latin typeface="Perpetua" panose="02020502060401020303" pitchFamily="18" charset="0"/>
              </a:rPr>
              <a:t>complexities of </a:t>
            </a:r>
            <a:r>
              <a:rPr lang="en-GB" dirty="0">
                <a:latin typeface="Perpetua" panose="02020502060401020303" pitchFamily="18" charset="0"/>
              </a:rPr>
              <a:t>a new system, so the project plan and the execution of the project </a:t>
            </a:r>
            <a:r>
              <a:rPr lang="en-GB" dirty="0" smtClean="0">
                <a:latin typeface="Perpetua" panose="02020502060401020303" pitchFamily="18" charset="0"/>
              </a:rPr>
              <a:t>must be </a:t>
            </a:r>
            <a:r>
              <a:rPr lang="en-GB" dirty="0">
                <a:latin typeface="Perpetua" panose="02020502060401020303" pitchFamily="18" charset="0"/>
              </a:rPr>
              <a:t>responsive to unanticipated </a:t>
            </a:r>
            <a:r>
              <a:rPr lang="en-GB" dirty="0" smtClean="0">
                <a:latin typeface="Perpetua" panose="02020502060401020303" pitchFamily="18" charset="0"/>
              </a:rPr>
              <a:t>issues.</a:t>
            </a:r>
          </a:p>
          <a:p>
            <a:r>
              <a:rPr lang="en-GB" dirty="0">
                <a:latin typeface="Perpetua" panose="02020502060401020303" pitchFamily="18" charset="0"/>
              </a:rPr>
              <a:t>must be agile and flexible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must </a:t>
            </a:r>
            <a:r>
              <a:rPr lang="en-GB" dirty="0" smtClean="0">
                <a:latin typeface="Perpetua" panose="02020502060401020303" pitchFamily="18" charset="0"/>
              </a:rPr>
              <a:t>have procedures </a:t>
            </a:r>
            <a:r>
              <a:rPr lang="en-GB" dirty="0">
                <a:latin typeface="Perpetua" panose="02020502060401020303" pitchFamily="18" charset="0"/>
              </a:rPr>
              <a:t>in place to allow for, anticipate</a:t>
            </a:r>
            <a:r>
              <a:rPr lang="en-GB">
                <a:latin typeface="Perpetua" panose="02020502060401020303" pitchFamily="18" charset="0"/>
              </a:rPr>
              <a:t>, </a:t>
            </a:r>
            <a:r>
              <a:rPr lang="en-GB" smtClean="0">
                <a:latin typeface="Perpetua" panose="02020502060401020303" pitchFamily="18" charset="0"/>
              </a:rPr>
              <a:t>changes </a:t>
            </a:r>
            <a:r>
              <a:rPr lang="en-GB" dirty="0">
                <a:latin typeface="Perpetua" panose="02020502060401020303" pitchFamily="18" charset="0"/>
              </a:rPr>
              <a:t>and </a:t>
            </a:r>
            <a:r>
              <a:rPr lang="en-GB" dirty="0" smtClean="0">
                <a:latin typeface="Perpetua" panose="02020502060401020303" pitchFamily="18" charset="0"/>
              </a:rPr>
              <a:t>new requirements </a:t>
            </a:r>
            <a:r>
              <a:rPr lang="en-GB" dirty="0">
                <a:latin typeface="Perpetua" panose="02020502060401020303" pitchFamily="18" charset="0"/>
              </a:rPr>
              <a:t>during the development </a:t>
            </a:r>
            <a:r>
              <a:rPr lang="en-GB" dirty="0" smtClean="0">
                <a:latin typeface="Perpetua" panose="02020502060401020303" pitchFamily="18" charset="0"/>
              </a:rPr>
              <a:t>process.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2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2525</TotalTime>
  <Words>486</Words>
  <Application>Microsoft Office PowerPoint</Application>
  <PresentationFormat>Widescreen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System Analysis and Design</vt:lpstr>
      <vt:lpstr>UML Graphical Models</vt:lpstr>
      <vt:lpstr>System Analysis and Design</vt:lpstr>
      <vt:lpstr>Systems Development Life Cycle (SDLC)</vt:lpstr>
      <vt:lpstr>Information systems development process</vt:lpstr>
      <vt:lpstr>Information systems development process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185</cp:revision>
  <dcterms:created xsi:type="dcterms:W3CDTF">2017-07-18T07:50:04Z</dcterms:created>
  <dcterms:modified xsi:type="dcterms:W3CDTF">2019-12-15T15:32:03Z</dcterms:modified>
</cp:coreProperties>
</file>